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660" r:id="rId2"/>
  </p:sldMasterIdLst>
  <p:notesMasterIdLst>
    <p:notesMasterId r:id="rId10"/>
  </p:notesMasterIdLst>
  <p:sldIdLst>
    <p:sldId id="260" r:id="rId3"/>
    <p:sldId id="258" r:id="rId4"/>
    <p:sldId id="262" r:id="rId5"/>
    <p:sldId id="263" r:id="rId6"/>
    <p:sldId id="270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061AC-7A6D-4882-A8D2-88C12893D327}" v="20" dt="2024-06-15T12:09:19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117" d="100"/>
          <a:sy n="117" d="100"/>
        </p:scale>
        <p:origin x="-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98A58-D68F-4CF5-8F22-92F57FB6E5F7}" type="datetimeFigureOut">
              <a:t>15.06.2024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52E1-5078-4D62-98D0-A3039DA695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1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43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xmlns="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xmlns="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4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xmlns="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xmlns="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xmlns="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xmlns="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xmlns="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xmlns="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xmlns="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xmlns="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15.06.2024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xmlns="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xmlns="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xmlns="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15.06.2024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xmlns="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xmlns="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xmlns="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xmlns="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15.06.2024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xmlns="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xmlns="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xmlns="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15.06.2024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xmlns="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xmlns="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xmlns="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xmlns="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15.06.2024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xmlns="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xmlns="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xmlns="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xmlns="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xmlns="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xmlns="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xmlns="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xmlns="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xmlns="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xmlns="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xmlns="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xmlns="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xmlns="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xmlns="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xmlns="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xmlns="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xmlns="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xmlns="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xmlns="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xmlns="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xmlns="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xmlns="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xmlns="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xmlns="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xmlns="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xmlns="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xmlns="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xmlns="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xmlns="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xmlns="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xmlns="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xmlns="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xmlns="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xmlns="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xmlns="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xmlns="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xmlns="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xmlns="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xmlns="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xmlns="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xmlns="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xmlns="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xmlns="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xmlns="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xmlns="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xmlns="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xmlns="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xmlns="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xmlns="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xmlns="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xmlns="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xmlns="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xmlns="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xmlns="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xmlns="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xmlns="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xmlns="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xmlns="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xmlns="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xmlns="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xmlns="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xmlns="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xmlns="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xmlns="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15.06.2024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xmlns="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xmlns="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xmlns="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xmlns="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xmlns="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xmlns="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xmlns="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xmlns="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xmlns="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665" r:id="rId5"/>
    <p:sldLayoutId id="2147483709" r:id="rId6"/>
    <p:sldLayoutId id="2147483710" r:id="rId7"/>
    <p:sldLayoutId id="2147483711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itrym007/pii-data/blob/master/arch%20schema.jp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dmitrym007/pii-data/blob/master/arch_specification.docx" TargetMode="External"/><Relationship Id="rId5" Type="http://schemas.openxmlformats.org/officeDocument/2006/relationships/hyperlink" Target="https://github.com/dmitrym007/pii-data/blob/master/schema3.jpg" TargetMode="External"/><Relationship Id="rId4" Type="http://schemas.openxmlformats.org/officeDocument/2006/relationships/hyperlink" Target="https://github.com/dmitrym007/pii-data/blob/master/schema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763" y="2827707"/>
            <a:ext cx="8950693" cy="937300"/>
          </a:xfrm>
        </p:spPr>
        <p:txBody>
          <a:bodyPr/>
          <a:lstStyle/>
          <a:p>
            <a:pPr indent="712470"/>
            <a:r>
              <a:rPr lang="ru-RU" b="0" dirty="0" smtClean="0">
                <a:latin typeface="+mn-lt"/>
                <a:cs typeface="Amatic SC"/>
              </a:rPr>
              <a:t>Команда: </a:t>
            </a:r>
            <a:r>
              <a:rPr lang="ru-RU" b="0" dirty="0" err="1" smtClean="0">
                <a:latin typeface="+mn-lt"/>
                <a:cs typeface="Amatic SC"/>
              </a:rPr>
              <a:t>Lolteam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0763" y="4517105"/>
            <a:ext cx="8950693" cy="9476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712470" algn="ctr"/>
            <a:r>
              <a:rPr lang="ru-RU" dirty="0">
                <a:ea typeface="+mn-lt"/>
                <a:cs typeface="+mn-lt"/>
              </a:rPr>
              <a:t>Задача 20. Алгоритм деперсонализации чувствительных данных</a:t>
            </a:r>
            <a:endParaRPr lang="en-US" dirty="0"/>
          </a:p>
        </p:txBody>
      </p:sp>
      <p:pic>
        <p:nvPicPr>
          <p:cNvPr id="5" name="Рисунок 162">
            <a:extLst>
              <a:ext uri="{FF2B5EF4-FFF2-40B4-BE49-F238E27FC236}">
                <a16:creationId xmlns:a16="http://schemas.microsoft.com/office/drawing/2014/main" xmlns="" id="{744FE5D7-D88B-B70E-CFD0-BA2D5753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4" y="743285"/>
            <a:ext cx="3335328" cy="8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7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xmlns="" id="{B5200E15-05A4-FECE-ECEF-9375CF2BA6D0}"/>
              </a:ext>
            </a:extLst>
          </p:cNvPr>
          <p:cNvSpPr/>
          <p:nvPr/>
        </p:nvSpPr>
        <p:spPr>
          <a:xfrm>
            <a:off x="3282778" y="3471824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Дмитрий Михайлов</a:t>
            </a: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xmlns="" id="{1DDF99C2-344E-72AE-CE19-2F097656D8FE}"/>
              </a:ext>
            </a:extLst>
          </p:cNvPr>
          <p:cNvSpPr/>
          <p:nvPr/>
        </p:nvSpPr>
        <p:spPr>
          <a:xfrm>
            <a:off x="5895357" y="3461798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ru-RU" b="1">
                <a:solidFill>
                  <a:schemeClr val="accent2"/>
                </a:solidFill>
              </a:rPr>
              <a:t>Руслан Ахметзянов</a:t>
            </a: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xmlns="" id="{D14BD332-444A-8BE9-9BE7-BB41351ECED5}"/>
              </a:ext>
            </a:extLst>
          </p:cNvPr>
          <p:cNvSpPr/>
          <p:nvPr/>
        </p:nvSpPr>
        <p:spPr>
          <a:xfrm>
            <a:off x="3302831" y="1342623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xmlns="" id="{07A07B14-9AD0-1D6F-C9AF-ECF118B5985B}"/>
              </a:ext>
            </a:extLst>
          </p:cNvPr>
          <p:cNvSpPr/>
          <p:nvPr/>
        </p:nvSpPr>
        <p:spPr>
          <a:xfrm>
            <a:off x="5895357" y="1352650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xmlns="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30" name="Picture Placeholder 29" descr="A person in a suit and tie&#10;&#10;Description automatically generated">
            <a:extLst>
              <a:ext uri="{FF2B5EF4-FFF2-40B4-BE49-F238E27FC236}">
                <a16:creationId xmlns:a16="http://schemas.microsoft.com/office/drawing/2014/main" xmlns="" id="{7073209F-9F39-DC39-F60F-BA7D042B2C6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3102" b="3102"/>
          <a:stretch/>
        </p:blipFill>
        <p:spPr>
          <a:xfrm>
            <a:off x="3503613" y="1531938"/>
            <a:ext cx="1535112" cy="1439862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xmlns="" id="{6A15F36A-0B80-C597-0C8C-247E8822E14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3099" b="3099"/>
          <a:stretch/>
        </p:blipFill>
        <p:spPr>
          <a:xfrm>
            <a:off x="6110288" y="1541463"/>
            <a:ext cx="1536700" cy="144145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737" y="449787"/>
            <a:ext cx="8412181" cy="376138"/>
          </a:xfrm>
        </p:spPr>
        <p:txBody>
          <a:bodyPr/>
          <a:lstStyle/>
          <a:p>
            <a:r>
              <a:rPr lang="ru-RU" sz="1950" dirty="0">
                <a:latin typeface="+mn-lt"/>
                <a:cs typeface="Amatic SC"/>
              </a:rPr>
              <a:t>Команда "</a:t>
            </a:r>
            <a:r>
              <a:rPr lang="ru-RU" sz="1950" dirty="0" err="1">
                <a:latin typeface="+mn-lt"/>
                <a:cs typeface="Amatic SC"/>
              </a:rPr>
              <a:t>Lolteam</a:t>
            </a:r>
            <a:r>
              <a:rPr lang="ru-RU" sz="1950" dirty="0">
                <a:latin typeface="+mn-lt"/>
                <a:cs typeface="Amatic SC"/>
              </a:rPr>
              <a:t>"</a:t>
            </a:r>
            <a:endParaRPr lang="ru-RU" dirty="0" err="1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53007" y="4436387"/>
            <a:ext cx="1843581" cy="1225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scientist</a:t>
            </a:r>
            <a:endParaRPr lang="ru-RU" dirty="0"/>
          </a:p>
          <a:p>
            <a:pPr marL="144145" indent="-144145">
              <a:buFont typeface="Wingdings" pitchFamily="2" charset="2"/>
              <a:buChar char="§"/>
            </a:pPr>
            <a:r>
              <a:rPr lang="ru-RU" dirty="0"/>
              <a:t>@</a:t>
            </a:r>
            <a:r>
              <a:rPr lang="ru-RU" dirty="0" err="1"/>
              <a:t>mikhaylov_da</a:t>
            </a:r>
            <a:endParaRPr lang="ru-RU" dirty="0"/>
          </a:p>
          <a:p>
            <a:pPr marL="144145" indent="-144145">
              <a:buFont typeface="Wingdings" pitchFamily="2" charset="2"/>
              <a:buChar char="§"/>
            </a:pPr>
            <a:r>
              <a:rPr lang="ru-RU" dirty="0"/>
              <a:t>+</a:t>
            </a:r>
            <a:r>
              <a:rPr lang="ru-RU" dirty="0" smtClean="0"/>
              <a:t>7</a:t>
            </a:r>
            <a:r>
              <a:rPr lang="en-US" dirty="0" smtClean="0"/>
              <a:t> </a:t>
            </a:r>
            <a:r>
              <a:rPr lang="ru-RU" dirty="0" smtClean="0"/>
              <a:t>966</a:t>
            </a:r>
            <a:r>
              <a:rPr lang="en-US" dirty="0" smtClean="0"/>
              <a:t> </a:t>
            </a:r>
            <a:r>
              <a:rPr lang="ru-RU" dirty="0" smtClean="0"/>
              <a:t>000</a:t>
            </a:r>
            <a:r>
              <a:rPr lang="en-US" dirty="0" smtClean="0"/>
              <a:t> </a:t>
            </a:r>
            <a:r>
              <a:rPr lang="ru-RU" dirty="0" smtClean="0"/>
              <a:t>4092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962305" y="4264316"/>
            <a:ext cx="1843581" cy="15764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4145" indent="-144145"/>
            <a:r>
              <a:rPr lang="en-US" dirty="0" smtClean="0"/>
              <a:t>Solution architect</a:t>
            </a:r>
            <a:endParaRPr lang="ru-RU" dirty="0"/>
          </a:p>
          <a:p>
            <a:pPr marL="144145" indent="-144145"/>
            <a:r>
              <a:rPr lang="ru-RU" dirty="0">
                <a:ea typeface="+mn-lt"/>
                <a:cs typeface="+mn-lt"/>
              </a:rPr>
              <a:t>@</a:t>
            </a:r>
            <a:r>
              <a:rPr lang="ru-RU" dirty="0" err="1">
                <a:ea typeface="+mn-lt"/>
                <a:cs typeface="+mn-lt"/>
              </a:rPr>
              <a:t>Russiankeeper</a:t>
            </a:r>
            <a:endParaRPr lang="ru-RU" dirty="0"/>
          </a:p>
          <a:p>
            <a:pPr marL="144145" indent="-144145"/>
            <a:r>
              <a:rPr lang="ru-RU" dirty="0">
                <a:ea typeface="+mn-lt"/>
                <a:cs typeface="+mn-lt"/>
              </a:rPr>
              <a:t>+7 916 270 7221</a:t>
            </a:r>
            <a:endParaRPr lang="ru-RU" dirty="0"/>
          </a:p>
          <a:p>
            <a:pPr marL="144145" indent="-144145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xmlns="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873541" y="1222712"/>
            <a:ext cx="8429788" cy="23695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>
                <a:solidFill>
                  <a:srgbClr val="F92571"/>
                </a:solidFill>
              </a:rPr>
              <a:t>Для реализации поставленной задачи с учетом заданных функциональных и нефункциональных требованиям команда оценила </a:t>
            </a:r>
            <a:r>
              <a:rPr lang="ru-RU" dirty="0" err="1" smtClean="0">
                <a:solidFill>
                  <a:srgbClr val="F92571"/>
                </a:solidFill>
              </a:rPr>
              <a:t>трудоемость</a:t>
            </a:r>
            <a:r>
              <a:rPr lang="ru-RU" dirty="0" smtClean="0">
                <a:solidFill>
                  <a:srgbClr val="F92571"/>
                </a:solidFill>
              </a:rPr>
              <a:t> реализации задачи в длительность 3 месяца и ресурсов различных ролей в оценке </a:t>
            </a:r>
            <a:r>
              <a:rPr lang="en-US" dirty="0" smtClean="0">
                <a:solidFill>
                  <a:srgbClr val="F92571"/>
                </a:solidFill>
              </a:rPr>
              <a:t>~ 1300 </a:t>
            </a:r>
            <a:r>
              <a:rPr lang="ru-RU" dirty="0" smtClean="0">
                <a:solidFill>
                  <a:srgbClr val="F92571"/>
                </a:solidFill>
              </a:rPr>
              <a:t>ч-ч (см. приложенный документ)</a:t>
            </a:r>
          </a:p>
          <a:p>
            <a:endParaRPr lang="ru-RU" dirty="0">
              <a:solidFill>
                <a:srgbClr val="F9257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 связи с этим, команда сосредоточилась на детальной проработке архитектуры и описанием всех компонентов планируемого к реализации решения.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xmlns="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Выбранная стратегия решения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00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решения в ландшафте организации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79" y="1249813"/>
            <a:ext cx="8375877" cy="48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5B0424-AA26-4EA9-832B-906AB779F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CD191E0-B262-4067-8F6C-1E7EC29B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решения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53884" y="1630740"/>
            <a:ext cx="94188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dirty="0" smtClean="0">
                <a:solidFill>
                  <a:schemeClr val="bg1"/>
                </a:solidFill>
              </a:rPr>
              <a:t>- Архитектура </a:t>
            </a:r>
            <a:r>
              <a:rPr lang="ru-RU" dirty="0">
                <a:solidFill>
                  <a:schemeClr val="bg1"/>
                </a:solidFill>
              </a:rPr>
              <a:t>состоит из </a:t>
            </a:r>
            <a:r>
              <a:rPr lang="ru-RU" dirty="0" err="1">
                <a:solidFill>
                  <a:schemeClr val="bg1"/>
                </a:solidFill>
              </a:rPr>
              <a:t>open-source</a:t>
            </a:r>
            <a:r>
              <a:rPr lang="ru-RU" dirty="0">
                <a:solidFill>
                  <a:schemeClr val="bg1"/>
                </a:solidFill>
              </a:rPr>
              <a:t> проверенных компонентов.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- Гибкость </a:t>
            </a:r>
            <a:r>
              <a:rPr lang="ru-RU" dirty="0">
                <a:solidFill>
                  <a:schemeClr val="bg1"/>
                </a:solidFill>
              </a:rPr>
              <a:t>и прозрачность процесса выполнения.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- Пригодна </a:t>
            </a:r>
            <a:r>
              <a:rPr lang="ru-RU" dirty="0">
                <a:solidFill>
                  <a:schemeClr val="bg1"/>
                </a:solidFill>
              </a:rPr>
              <a:t>для встраивания в любой технический ландшафт предприятия, универсальность к системам - источникам данных.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- Масштабируется </a:t>
            </a:r>
            <a:r>
              <a:rPr lang="ru-RU" dirty="0">
                <a:solidFill>
                  <a:schemeClr val="bg1"/>
                </a:solidFill>
              </a:rPr>
              <a:t>вычислительная мощность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- Не </a:t>
            </a:r>
            <a:r>
              <a:rPr lang="ru-RU" dirty="0">
                <a:solidFill>
                  <a:schemeClr val="bg1"/>
                </a:solidFill>
              </a:rPr>
              <a:t>требуется узкоспециализированных навыков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- Асинхронное </a:t>
            </a:r>
            <a:r>
              <a:rPr lang="ru-RU" dirty="0">
                <a:solidFill>
                  <a:schemeClr val="bg1"/>
                </a:solidFill>
              </a:rPr>
              <a:t>взаимодействие основных шагов, что повышает отказоустойчивость 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- Возможность </a:t>
            </a:r>
            <a:r>
              <a:rPr lang="ru-RU" dirty="0">
                <a:solidFill>
                  <a:schemeClr val="bg1"/>
                </a:solidFill>
              </a:rPr>
              <a:t>установки компонентов </a:t>
            </a:r>
            <a:r>
              <a:rPr lang="ru-RU" dirty="0" err="1">
                <a:solidFill>
                  <a:schemeClr val="bg1"/>
                </a:solidFill>
              </a:rPr>
              <a:t>on-premise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0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2D779828-50AA-424E-9D75-E4AA39DF2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90CC5C3-71A4-4EDD-A431-AD56DBD6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332" y="383375"/>
            <a:ext cx="9862734" cy="37613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Общая схема работы </a:t>
            </a:r>
            <a:r>
              <a:rPr lang="ru-RU" dirty="0" err="1" smtClean="0">
                <a:latin typeface="+mn-lt"/>
              </a:rPr>
              <a:t>пайплайна</a:t>
            </a:r>
            <a:endParaRPr lang="ru-RU" dirty="0">
              <a:latin typeface="+mn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8" y="1167493"/>
            <a:ext cx="2437358" cy="5277356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305300" y="153394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u-RU" dirty="0" smtClean="0">
                <a:solidFill>
                  <a:schemeClr val="bg1"/>
                </a:solidFill>
              </a:rPr>
              <a:t>1. Получение </a:t>
            </a:r>
            <a:r>
              <a:rPr lang="ru-RU" dirty="0" err="1">
                <a:solidFill>
                  <a:schemeClr val="bg1"/>
                </a:solidFill>
              </a:rPr>
              <a:t>сэмпла</a:t>
            </a:r>
            <a:r>
              <a:rPr lang="ru-RU" dirty="0">
                <a:solidFill>
                  <a:schemeClr val="bg1"/>
                </a:solidFill>
              </a:rPr>
              <a:t> данных из источника для объекта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2. Для </a:t>
            </a:r>
            <a:r>
              <a:rPr lang="ru-RU" dirty="0">
                <a:solidFill>
                  <a:schemeClr val="bg1"/>
                </a:solidFill>
              </a:rPr>
              <a:t>каждого столбца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a.</a:t>
            </a:r>
            <a:r>
              <a:rPr lang="ru-RU" dirty="0" smtClean="0">
                <a:solidFill>
                  <a:schemeClr val="bg1"/>
                </a:solidFill>
              </a:rPr>
              <a:t> Решение </a:t>
            </a:r>
            <a:r>
              <a:rPr lang="ru-RU" dirty="0">
                <a:solidFill>
                  <a:schemeClr val="bg1"/>
                </a:solidFill>
              </a:rPr>
              <a:t>о шагах для каждого столбца согласно настройкам и метаданным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b.</a:t>
            </a:r>
            <a:r>
              <a:rPr lang="ru-RU" dirty="0" smtClean="0">
                <a:solidFill>
                  <a:schemeClr val="bg1"/>
                </a:solidFill>
              </a:rPr>
              <a:t> Сбор </a:t>
            </a:r>
            <a:r>
              <a:rPr lang="ru-RU" dirty="0">
                <a:solidFill>
                  <a:schemeClr val="bg1"/>
                </a:solidFill>
              </a:rPr>
              <a:t>статистики и предобработка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c. </a:t>
            </a:r>
            <a:r>
              <a:rPr lang="ru-RU" dirty="0" smtClean="0">
                <a:solidFill>
                  <a:schemeClr val="bg1"/>
                </a:solidFill>
              </a:rPr>
              <a:t>Выполнение </a:t>
            </a:r>
            <a:r>
              <a:rPr lang="ru-RU" dirty="0">
                <a:solidFill>
                  <a:schemeClr val="bg1"/>
                </a:solidFill>
              </a:rPr>
              <a:t>шагов, определенных в п. 2.а) для </a:t>
            </a:r>
            <a:r>
              <a:rPr lang="ru-RU" dirty="0" smtClean="0">
                <a:solidFill>
                  <a:schemeClr val="bg1"/>
                </a:solidFill>
              </a:rPr>
              <a:t>классификации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3. Принятие решение об </a:t>
            </a:r>
            <a:r>
              <a:rPr lang="ru-RU" dirty="0" err="1" smtClean="0">
                <a:solidFill>
                  <a:schemeClr val="bg1"/>
                </a:solidFill>
              </a:rPr>
              <a:t>обфускации</a:t>
            </a:r>
            <a:r>
              <a:rPr lang="ru-RU" dirty="0" smtClean="0">
                <a:solidFill>
                  <a:schemeClr val="bg1"/>
                </a:solidFill>
              </a:rPr>
              <a:t> объекта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4. Выполнение </a:t>
            </a:r>
            <a:r>
              <a:rPr lang="ru-RU" dirty="0">
                <a:solidFill>
                  <a:schemeClr val="bg1"/>
                </a:solidFill>
              </a:rPr>
              <a:t>DDL на стороне источника </a:t>
            </a:r>
            <a:r>
              <a:rPr lang="ru-RU" dirty="0" smtClean="0">
                <a:solidFill>
                  <a:schemeClr val="bg1"/>
                </a:solidFill>
              </a:rPr>
              <a:t>данных.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5. Выполнение </a:t>
            </a:r>
            <a:r>
              <a:rPr lang="ru-RU" dirty="0">
                <a:solidFill>
                  <a:schemeClr val="bg1"/>
                </a:solidFill>
              </a:rPr>
              <a:t>шага(</a:t>
            </a:r>
            <a:r>
              <a:rPr lang="ru-RU" dirty="0" err="1">
                <a:solidFill>
                  <a:schemeClr val="bg1"/>
                </a:solidFill>
              </a:rPr>
              <a:t>ов</a:t>
            </a:r>
            <a:r>
              <a:rPr lang="ru-RU" dirty="0">
                <a:solidFill>
                  <a:schemeClr val="bg1"/>
                </a:solidFill>
              </a:rPr>
              <a:t>) по копированию данных с обезличиванием столбцов согласно типу источника данных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8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Ссылки на решения </a:t>
            </a:r>
            <a:endParaRPr lang="ru-RU" dirty="0">
              <a:latin typeface="+mn-lt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9562" y="1878085"/>
            <a:ext cx="9053331" cy="712587"/>
          </a:xfrm>
        </p:spPr>
        <p:txBody>
          <a:bodyPr/>
          <a:lstStyle/>
          <a:p>
            <a:r>
              <a:rPr lang="ru-RU" dirty="0" smtClean="0"/>
              <a:t>Архитектура решения: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hlinkClick r:id="rId3"/>
              </a:rPr>
              <a:t>github.com/dmitrym007/pii-data/blob/master/arch%20schema.jpg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9567" y="2609046"/>
            <a:ext cx="8873712" cy="712587"/>
          </a:xfrm>
        </p:spPr>
        <p:txBody>
          <a:bodyPr>
            <a:normAutofit/>
          </a:bodyPr>
          <a:lstStyle/>
          <a:p>
            <a:r>
              <a:rPr lang="ru-RU" dirty="0" smtClean="0"/>
              <a:t>Общая схема работы </a:t>
            </a:r>
            <a:r>
              <a:rPr lang="ru-RU" dirty="0" err="1" smtClean="0"/>
              <a:t>пайплайна</a:t>
            </a:r>
            <a:r>
              <a:rPr lang="ru-RU" dirty="0" smtClean="0"/>
              <a:t>: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github.com/dmitrym007/pii-data/blob/master/schema2.jpg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6909" y="3365608"/>
            <a:ext cx="8179747" cy="712587"/>
          </a:xfrm>
        </p:spPr>
        <p:txBody>
          <a:bodyPr/>
          <a:lstStyle/>
          <a:p>
            <a:r>
              <a:rPr lang="ru-RU" dirty="0" smtClean="0"/>
              <a:t>Схема </a:t>
            </a:r>
            <a:r>
              <a:rPr lang="ru-RU" dirty="0" smtClean="0"/>
              <a:t>создания признаков модели: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github.com/dmitrym007/pii-data/blob/master/schema3.jpg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3238" y="4080059"/>
            <a:ext cx="6310125" cy="712587"/>
          </a:xfrm>
        </p:spPr>
        <p:txBody>
          <a:bodyPr>
            <a:normAutofit/>
          </a:bodyPr>
          <a:lstStyle/>
          <a:p>
            <a:r>
              <a:rPr lang="ru-RU" dirty="0" smtClean="0"/>
              <a:t>Архитектурная спецификация проекта: 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github.com/dmitrym007/pii-data/blob/master/arch_specification.docx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xmlns="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xmlns="" id="{9E9C3273-4142-4636-87E1-25E2E7BA8707}"/>
              </a:ext>
            </a:extLst>
          </p:cNvPr>
          <p:cNvSpPr/>
          <p:nvPr/>
        </p:nvSpPr>
        <p:spPr>
          <a:xfrm rot="5400000">
            <a:off x="614264" y="1869924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xmlns="" id="{73C26F58-1034-2ECA-0462-6DD3AAE3D654}"/>
              </a:ext>
            </a:extLst>
          </p:cNvPr>
          <p:cNvSpPr/>
          <p:nvPr/>
        </p:nvSpPr>
        <p:spPr>
          <a:xfrm rot="5400000">
            <a:off x="614265" y="264516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xmlns="" id="{4D23A8DE-DD49-606E-C206-82CC379C3C95}"/>
              </a:ext>
            </a:extLst>
          </p:cNvPr>
          <p:cNvSpPr/>
          <p:nvPr/>
        </p:nvSpPr>
        <p:spPr>
          <a:xfrm rot="5400000">
            <a:off x="614267" y="338158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xmlns="" id="{5708B7E4-FD6C-F097-8EA1-248753BA77F9}"/>
              </a:ext>
            </a:extLst>
          </p:cNvPr>
          <p:cNvSpPr/>
          <p:nvPr/>
        </p:nvSpPr>
        <p:spPr>
          <a:xfrm rot="5400000">
            <a:off x="614263" y="4100357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Для Академия инноваторов 16_9" id="{1723B771-A24B-45DA-B7CE-887A7FB91DED}" vid="{FE7ADCA1-0705-4BF5-AEC5-34FB9D7ACE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275</Words>
  <Application>Microsoft Office PowerPoint</Application>
  <PresentationFormat>Произвольный</PresentationFormat>
  <Paragraphs>49</Paragraphs>
  <Slides>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office theme</vt:lpstr>
      <vt:lpstr>Для Академия инноваторов 16_9</vt:lpstr>
      <vt:lpstr>Команда: Lolteam</vt:lpstr>
      <vt:lpstr>Команда "Lolteam"</vt:lpstr>
      <vt:lpstr>Выбранная стратегия решения</vt:lpstr>
      <vt:lpstr>Архитектура решения в ландшафте организации</vt:lpstr>
      <vt:lpstr>Преимущества решения</vt:lpstr>
      <vt:lpstr>Общая схема работы пайплайна</vt:lpstr>
      <vt:lpstr>Ссылки на решения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Ruslan</dc:creator>
  <cp:lastModifiedBy>Ruslan</cp:lastModifiedBy>
  <cp:revision>30</cp:revision>
  <dcterms:created xsi:type="dcterms:W3CDTF">2013-07-15T20:26:40Z</dcterms:created>
  <dcterms:modified xsi:type="dcterms:W3CDTF">2024-06-15T22:10:58Z</dcterms:modified>
</cp:coreProperties>
</file>